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3"/>
  </p:notesMasterIdLst>
  <p:handoutMasterIdLst>
    <p:handoutMasterId r:id="rId24"/>
  </p:handoutMasterIdLst>
  <p:sldIdLst>
    <p:sldId id="257" r:id="rId5"/>
    <p:sldId id="263" r:id="rId6"/>
    <p:sldId id="1695" r:id="rId7"/>
    <p:sldId id="1698" r:id="rId8"/>
    <p:sldId id="1699" r:id="rId9"/>
    <p:sldId id="1700" r:id="rId10"/>
    <p:sldId id="1691" r:id="rId11"/>
    <p:sldId id="1677" r:id="rId12"/>
    <p:sldId id="1701" r:id="rId13"/>
    <p:sldId id="1702" r:id="rId14"/>
    <p:sldId id="1703" r:id="rId15"/>
    <p:sldId id="1704" r:id="rId16"/>
    <p:sldId id="1705" r:id="rId17"/>
    <p:sldId id="1706" r:id="rId18"/>
    <p:sldId id="1707" r:id="rId19"/>
    <p:sldId id="265"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257"/>
            <p14:sldId id="263"/>
            <p14:sldId id="1695"/>
            <p14:sldId id="1698"/>
            <p14:sldId id="1699"/>
          </p14:sldIdLst>
        </p14:section>
        <p14:section name="accessing" id="{9532F147-F853-A14C-9AB5-B6BBD23A9784}">
          <p14:sldIdLst>
            <p14:sldId id="1700"/>
            <p14:sldId id="1691"/>
            <p14:sldId id="1677"/>
          </p14:sldIdLst>
        </p14:section>
        <p14:section name="files" id="{73AB3BA3-DEA2-1144-A145-56D11754A175}">
          <p14:sldIdLst>
            <p14:sldId id="1701"/>
            <p14:sldId id="1702"/>
            <p14:sldId id="1703"/>
            <p14:sldId id="1704"/>
            <p14:sldId id="1705"/>
            <p14:sldId id="1706"/>
            <p14:sldId id="1707"/>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578A0-A7A4-E746-9427-55791D419CD9}" v="39" dt="2019-09-11T13:19:01.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60" autoAdjust="0"/>
    <p:restoredTop sz="64807" autoAdjust="0"/>
  </p:normalViewPr>
  <p:slideViewPr>
    <p:cSldViewPr snapToGrid="0">
      <p:cViewPr varScale="1">
        <p:scale>
          <a:sx n="127" d="100"/>
          <a:sy n="127" d="100"/>
        </p:scale>
        <p:origin x="208" y="3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268578A0-A7A4-E746-9427-55791D419CD9}"/>
    <pc:docChg chg="undo custSel addSld delSld modSld modSection">
      <pc:chgData name="Andrew Connell" userId="c83939ab-e463-431b-914c-35065defce42" providerId="ADAL" clId="{268578A0-A7A4-E746-9427-55791D419CD9}" dt="2019-09-11T13:19:01.264" v="13289"/>
      <pc:docMkLst>
        <pc:docMk/>
      </pc:docMkLst>
      <pc:sldChg chg="modSp">
        <pc:chgData name="Andrew Connell" userId="c83939ab-e463-431b-914c-35065defce42" providerId="ADAL" clId="{268578A0-A7A4-E746-9427-55791D419CD9}" dt="2019-08-29T16:47:54.281" v="0"/>
        <pc:sldMkLst>
          <pc:docMk/>
          <pc:sldMk cId="2053324817" sldId="257"/>
        </pc:sldMkLst>
        <pc:spChg chg="mod">
          <ac:chgData name="Andrew Connell" userId="c83939ab-e463-431b-914c-35065defce42" providerId="ADAL" clId="{268578A0-A7A4-E746-9427-55791D419CD9}" dt="2019-08-29T16:47:54.281" v="0"/>
          <ac:spMkLst>
            <pc:docMk/>
            <pc:sldMk cId="2053324817" sldId="257"/>
            <ac:spMk id="4" creationId="{00000000-0000-0000-0000-000000000000}"/>
          </ac:spMkLst>
        </pc:spChg>
      </pc:sldChg>
      <pc:sldChg chg="modSp add">
        <pc:chgData name="Andrew Connell" userId="c83939ab-e463-431b-914c-35065defce42" providerId="ADAL" clId="{268578A0-A7A4-E746-9427-55791D419CD9}" dt="2019-09-11T13:19:01.264" v="13289"/>
        <pc:sldMkLst>
          <pc:docMk/>
          <pc:sldMk cId="2287301517" sldId="263"/>
        </pc:sldMkLst>
        <pc:spChg chg="mod">
          <ac:chgData name="Andrew Connell" userId="c83939ab-e463-431b-914c-35065defce42" providerId="ADAL" clId="{268578A0-A7A4-E746-9427-55791D419CD9}" dt="2019-09-11T13:19:01.264" v="13289"/>
          <ac:spMkLst>
            <pc:docMk/>
            <pc:sldMk cId="2287301517" sldId="263"/>
            <ac:spMk id="5" creationId="{00000000-0000-0000-0000-000000000000}"/>
          </ac:spMkLst>
        </pc:spChg>
      </pc:sldChg>
      <pc:sldChg chg="add modNotesTx">
        <pc:chgData name="Andrew Connell" userId="c83939ab-e463-431b-914c-35065defce42" providerId="ADAL" clId="{268578A0-A7A4-E746-9427-55791D419CD9}" dt="2019-08-29T18:09:59.662" v="5704" actId="20577"/>
        <pc:sldMkLst>
          <pc:docMk/>
          <pc:sldMk cId="1261829812" sldId="1677"/>
        </pc:sldMkLst>
      </pc:sldChg>
      <pc:sldChg chg="add modNotesTx">
        <pc:chgData name="Andrew Connell" userId="c83939ab-e463-431b-914c-35065defce42" providerId="ADAL" clId="{268578A0-A7A4-E746-9427-55791D419CD9}" dt="2019-08-29T18:08:20.266" v="5071" actId="20577"/>
        <pc:sldMkLst>
          <pc:docMk/>
          <pc:sldMk cId="1368995634" sldId="1691"/>
        </pc:sldMkLst>
      </pc:sldChg>
      <pc:sldChg chg="add modNotesTx">
        <pc:chgData name="Andrew Connell" userId="c83939ab-e463-431b-914c-35065defce42" providerId="ADAL" clId="{268578A0-A7A4-E746-9427-55791D419CD9}" dt="2019-08-29T17:32:53.697" v="56" actId="20577"/>
        <pc:sldMkLst>
          <pc:docMk/>
          <pc:sldMk cId="2894106355" sldId="1695"/>
        </pc:sldMkLst>
      </pc:sldChg>
      <pc:sldChg chg="add modNotesTx">
        <pc:chgData name="Andrew Connell" userId="c83939ab-e463-431b-914c-35065defce42" providerId="ADAL" clId="{268578A0-A7A4-E746-9427-55791D419CD9}" dt="2019-08-29T17:44:34.578" v="2372" actId="20577"/>
        <pc:sldMkLst>
          <pc:docMk/>
          <pc:sldMk cId="81803158" sldId="1698"/>
        </pc:sldMkLst>
      </pc:sldChg>
      <pc:sldChg chg="modSp add modAnim modNotesTx">
        <pc:chgData name="Andrew Connell" userId="c83939ab-e463-431b-914c-35065defce42" providerId="ADAL" clId="{268578A0-A7A4-E746-9427-55791D419CD9}" dt="2019-08-29T18:05:17.744" v="4456" actId="20577"/>
        <pc:sldMkLst>
          <pc:docMk/>
          <pc:sldMk cId="1516157161" sldId="1699"/>
        </pc:sldMkLst>
        <pc:spChg chg="mod">
          <ac:chgData name="Andrew Connell" userId="c83939ab-e463-431b-914c-35065defce42" providerId="ADAL" clId="{268578A0-A7A4-E746-9427-55791D419CD9}" dt="2019-08-29T17:45:02.684" v="2490" actId="20577"/>
          <ac:spMkLst>
            <pc:docMk/>
            <pc:sldMk cId="1516157161" sldId="1699"/>
            <ac:spMk id="2" creationId="{00000000-0000-0000-0000-000000000000}"/>
          </ac:spMkLst>
        </pc:spChg>
        <pc:spChg chg="mod">
          <ac:chgData name="Andrew Connell" userId="c83939ab-e463-431b-914c-35065defce42" providerId="ADAL" clId="{268578A0-A7A4-E746-9427-55791D419CD9}" dt="2019-08-29T17:45:53.919" v="2651" actId="20577"/>
          <ac:spMkLst>
            <pc:docMk/>
            <pc:sldMk cId="1516157161" sldId="1699"/>
            <ac:spMk id="3" creationId="{00000000-0000-0000-0000-000000000000}"/>
          </ac:spMkLst>
        </pc:spChg>
      </pc:sldChg>
      <pc:sldChg chg="add modNotesTx">
        <pc:chgData name="Andrew Connell" userId="c83939ab-e463-431b-914c-35065defce42" providerId="ADAL" clId="{268578A0-A7A4-E746-9427-55791D419CD9}" dt="2019-08-30T17:27:17.929" v="13287" actId="20577"/>
        <pc:sldMkLst>
          <pc:docMk/>
          <pc:sldMk cId="1933836674" sldId="1700"/>
        </pc:sldMkLst>
      </pc:sldChg>
      <pc:sldChg chg="addSp delSp modSp add modNotesTx">
        <pc:chgData name="Andrew Connell" userId="c83939ab-e463-431b-914c-35065defce42" providerId="ADAL" clId="{268578A0-A7A4-E746-9427-55791D419CD9}" dt="2019-08-29T19:31:49.317" v="10794" actId="20577"/>
        <pc:sldMkLst>
          <pc:docMk/>
          <pc:sldMk cId="692744171" sldId="1701"/>
        </pc:sldMkLst>
        <pc:spChg chg="mod">
          <ac:chgData name="Andrew Connell" userId="c83939ab-e463-431b-914c-35065defce42" providerId="ADAL" clId="{268578A0-A7A4-E746-9427-55791D419CD9}" dt="2019-08-29T18:26:36.561" v="7272" actId="20577"/>
          <ac:spMkLst>
            <pc:docMk/>
            <pc:sldMk cId="692744171" sldId="1701"/>
            <ac:spMk id="2" creationId="{B4092150-1020-EF4C-92EE-8F50723D4993}"/>
          </ac:spMkLst>
        </pc:spChg>
        <pc:spChg chg="del">
          <ac:chgData name="Andrew Connell" userId="c83939ab-e463-431b-914c-35065defce42" providerId="ADAL" clId="{268578A0-A7A4-E746-9427-55791D419CD9}" dt="2019-08-29T18:26:07.829" v="7264"/>
          <ac:spMkLst>
            <pc:docMk/>
            <pc:sldMk cId="692744171" sldId="1701"/>
            <ac:spMk id="3" creationId="{4A1BB485-961F-9A44-8231-90DA5ACF2E6B}"/>
          </ac:spMkLst>
        </pc:spChg>
        <pc:spChg chg="del">
          <ac:chgData name="Andrew Connell" userId="c83939ab-e463-431b-914c-35065defce42" providerId="ADAL" clId="{268578A0-A7A4-E746-9427-55791D419CD9}" dt="2019-08-29T18:26:07.829" v="7264"/>
          <ac:spMkLst>
            <pc:docMk/>
            <pc:sldMk cId="692744171" sldId="1701"/>
            <ac:spMk id="4" creationId="{E2D608A3-62EB-EA4F-8208-DAFD39247308}"/>
          </ac:spMkLst>
        </pc:spChg>
        <pc:spChg chg="del">
          <ac:chgData name="Andrew Connell" userId="c83939ab-e463-431b-914c-35065defce42" providerId="ADAL" clId="{268578A0-A7A4-E746-9427-55791D419CD9}" dt="2019-08-29T18:26:07.829" v="7264"/>
          <ac:spMkLst>
            <pc:docMk/>
            <pc:sldMk cId="692744171" sldId="1701"/>
            <ac:spMk id="5" creationId="{2B9BA000-8C27-7E47-BDC7-07108A1E08BD}"/>
          </ac:spMkLst>
        </pc:spChg>
        <pc:spChg chg="add del mod">
          <ac:chgData name="Andrew Connell" userId="c83939ab-e463-431b-914c-35065defce42" providerId="ADAL" clId="{268578A0-A7A4-E746-9427-55791D419CD9}" dt="2019-08-29T18:26:14.382" v="7265"/>
          <ac:spMkLst>
            <pc:docMk/>
            <pc:sldMk cId="692744171" sldId="1701"/>
            <ac:spMk id="6" creationId="{37F2E235-F696-3340-96F3-C84CDB4676A6}"/>
          </ac:spMkLst>
        </pc:spChg>
        <pc:spChg chg="add mod">
          <ac:chgData name="Andrew Connell" userId="c83939ab-e463-431b-914c-35065defce42" providerId="ADAL" clId="{268578A0-A7A4-E746-9427-55791D419CD9}" dt="2019-08-29T19:31:46.684" v="10793" actId="20577"/>
          <ac:spMkLst>
            <pc:docMk/>
            <pc:sldMk cId="692744171" sldId="1701"/>
            <ac:spMk id="7" creationId="{9C638D91-5E76-844D-934F-51F1E8841A1C}"/>
          </ac:spMkLst>
        </pc:spChg>
        <pc:spChg chg="add del mod">
          <ac:chgData name="Andrew Connell" userId="c83939ab-e463-431b-914c-35065defce42" providerId="ADAL" clId="{268578A0-A7A4-E746-9427-55791D419CD9}" dt="2019-08-29T18:27:18.427" v="7449" actId="478"/>
          <ac:spMkLst>
            <pc:docMk/>
            <pc:sldMk cId="692744171" sldId="1701"/>
            <ac:spMk id="8" creationId="{E0C0BFE4-5286-8B41-A033-7F5D26C37860}"/>
          </ac:spMkLst>
        </pc:spChg>
        <pc:spChg chg="add del mod">
          <ac:chgData name="Andrew Connell" userId="c83939ab-e463-431b-914c-35065defce42" providerId="ADAL" clId="{268578A0-A7A4-E746-9427-55791D419CD9}" dt="2019-08-29T18:27:19.972" v="7450" actId="478"/>
          <ac:spMkLst>
            <pc:docMk/>
            <pc:sldMk cId="692744171" sldId="1701"/>
            <ac:spMk id="9" creationId="{0A8021CD-7036-0249-B021-8055F1108135}"/>
          </ac:spMkLst>
        </pc:spChg>
      </pc:sldChg>
      <pc:sldChg chg="delSp modSp add modNotesTx">
        <pc:chgData name="Andrew Connell" userId="c83939ab-e463-431b-914c-35065defce42" providerId="ADAL" clId="{268578A0-A7A4-E746-9427-55791D419CD9}" dt="2019-08-29T19:32:56.367" v="11166" actId="20577"/>
        <pc:sldMkLst>
          <pc:docMk/>
          <pc:sldMk cId="4111649922" sldId="1702"/>
        </pc:sldMkLst>
        <pc:spChg chg="mod">
          <ac:chgData name="Andrew Connell" userId="c83939ab-e463-431b-914c-35065defce42" providerId="ADAL" clId="{268578A0-A7A4-E746-9427-55791D419CD9}" dt="2019-08-29T18:56:25.123" v="9073" actId="20577"/>
          <ac:spMkLst>
            <pc:docMk/>
            <pc:sldMk cId="4111649922" sldId="1702"/>
            <ac:spMk id="2" creationId="{7BC78E45-8BA6-FB4A-9A4E-A74E8906EAC3}"/>
          </ac:spMkLst>
        </pc:spChg>
        <pc:spChg chg="mod">
          <ac:chgData name="Andrew Connell" userId="c83939ab-e463-431b-914c-35065defce42" providerId="ADAL" clId="{268578A0-A7A4-E746-9427-55791D419CD9}" dt="2019-08-29T19:24:47.529" v="9711" actId="2711"/>
          <ac:spMkLst>
            <pc:docMk/>
            <pc:sldMk cId="4111649922" sldId="1702"/>
            <ac:spMk id="3" creationId="{08200E0C-E387-1641-A111-729BB9B623AE}"/>
          </ac:spMkLst>
        </pc:spChg>
        <pc:spChg chg="del">
          <ac:chgData name="Andrew Connell" userId="c83939ab-e463-431b-914c-35065defce42" providerId="ADAL" clId="{268578A0-A7A4-E746-9427-55791D419CD9}" dt="2019-08-29T19:19:00.594" v="9160" actId="478"/>
          <ac:spMkLst>
            <pc:docMk/>
            <pc:sldMk cId="4111649922" sldId="1702"/>
            <ac:spMk id="4" creationId="{DAF93CD1-104E-8E4A-846E-0B33354B728C}"/>
          </ac:spMkLst>
        </pc:spChg>
        <pc:spChg chg="del">
          <ac:chgData name="Andrew Connell" userId="c83939ab-e463-431b-914c-35065defce42" providerId="ADAL" clId="{268578A0-A7A4-E746-9427-55791D419CD9}" dt="2019-08-29T19:19:01.686" v="9161" actId="478"/>
          <ac:spMkLst>
            <pc:docMk/>
            <pc:sldMk cId="4111649922" sldId="1702"/>
            <ac:spMk id="5" creationId="{EB54D759-D422-E840-B7C2-90364B515072}"/>
          </ac:spMkLst>
        </pc:spChg>
      </pc:sldChg>
      <pc:sldChg chg="delSp modSp add modNotesTx">
        <pc:chgData name="Andrew Connell" userId="c83939ab-e463-431b-914c-35065defce42" providerId="ADAL" clId="{268578A0-A7A4-E746-9427-55791D419CD9}" dt="2019-08-29T19:45:35.125" v="12548" actId="20577"/>
        <pc:sldMkLst>
          <pc:docMk/>
          <pc:sldMk cId="2345539822" sldId="1703"/>
        </pc:sldMkLst>
        <pc:spChg chg="mod">
          <ac:chgData name="Andrew Connell" userId="c83939ab-e463-431b-914c-35065defce42" providerId="ADAL" clId="{268578A0-A7A4-E746-9427-55791D419CD9}" dt="2019-08-29T19:35:53.446" v="11171" actId="20577"/>
          <ac:spMkLst>
            <pc:docMk/>
            <pc:sldMk cId="2345539822" sldId="1703"/>
            <ac:spMk id="2" creationId="{E5667BAF-76C3-0844-89DD-C395D57FEDC3}"/>
          </ac:spMkLst>
        </pc:spChg>
        <pc:spChg chg="mod">
          <ac:chgData name="Andrew Connell" userId="c83939ab-e463-431b-914c-35065defce42" providerId="ADAL" clId="{268578A0-A7A4-E746-9427-55791D419CD9}" dt="2019-08-29T19:41:44.588" v="11580" actId="2711"/>
          <ac:spMkLst>
            <pc:docMk/>
            <pc:sldMk cId="2345539822" sldId="1703"/>
            <ac:spMk id="3" creationId="{22805407-6E92-264E-81A3-73E9109ECFFC}"/>
          </ac:spMkLst>
        </pc:spChg>
        <pc:spChg chg="del">
          <ac:chgData name="Andrew Connell" userId="c83939ab-e463-431b-914c-35065defce42" providerId="ADAL" clId="{268578A0-A7A4-E746-9427-55791D419CD9}" dt="2019-08-29T19:36:28.162" v="11267" actId="478"/>
          <ac:spMkLst>
            <pc:docMk/>
            <pc:sldMk cId="2345539822" sldId="1703"/>
            <ac:spMk id="4" creationId="{43F644C5-6B3E-D243-A080-2315223E7323}"/>
          </ac:spMkLst>
        </pc:spChg>
        <pc:spChg chg="del">
          <ac:chgData name="Andrew Connell" userId="c83939ab-e463-431b-914c-35065defce42" providerId="ADAL" clId="{268578A0-A7A4-E746-9427-55791D419CD9}" dt="2019-08-29T19:36:29.557" v="11268" actId="478"/>
          <ac:spMkLst>
            <pc:docMk/>
            <pc:sldMk cId="2345539822" sldId="1703"/>
            <ac:spMk id="5" creationId="{86621AA7-9360-B243-9A15-5A409E2399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12:39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12:39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OneDrive is the files hub in Office 365. People work with files in different contexts such as Microsoft Teams, groups, SharePoint, and more. With OneDrive, users can access these files no matter where they're stored, and  Microsoft Graph enables you to use a single API to work with them.</a:t>
            </a:r>
          </a:p>
          <a:p>
            <a:endParaRPr lang="en-US" dirty="0"/>
          </a:p>
          <a:p>
            <a:r>
              <a:rPr lang="en-US" dirty="0"/>
              <a:t>Files in Office 365 are stored in drives. Users can store files in a personal drive - their OneDrive - or in a shared drive powered by a SharePoint document library. OneDrive's flexibility lets users collaborate however it works best for them. Users can share links to files, copy or move files to team drives, or even attach OneDrive files to mail messages in Outlook.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Microsoft Graph files-related resource endpoints.</a:t>
            </a:r>
          </a:p>
          <a:p>
            <a:endParaRPr lang="en-US" dirty="0"/>
          </a:p>
          <a:p>
            <a:r>
              <a:rPr lang="en-US" dirty="0"/>
              <a:t>- Drive: Represents a logical container of files, like a document library or a user's OneDrive.</a:t>
            </a:r>
          </a:p>
          <a:p>
            <a:r>
              <a:rPr lang="en-US" dirty="0"/>
              <a:t>- </a:t>
            </a:r>
            <a:r>
              <a:rPr lang="en-US" dirty="0" err="1"/>
              <a:t>DriveItem</a:t>
            </a:r>
            <a:r>
              <a:rPr lang="en-US" dirty="0"/>
              <a:t>: Represents an item within a drive, like a document, photo, video, or folder.</a:t>
            </a:r>
          </a:p>
          <a:p>
            <a:endParaRPr lang="en-US" dirty="0"/>
          </a:p>
          <a:p>
            <a:r>
              <a:rPr lang="en-US" dirty="0"/>
              <a:t>These two resources expose data in the following ways:</a:t>
            </a:r>
          </a:p>
          <a:p>
            <a:endParaRPr lang="en-US" dirty="0"/>
          </a:p>
          <a:p>
            <a:r>
              <a:rPr lang="en-US" dirty="0"/>
              <a:t>- *Properties*, such as `id` and `name`, expose simple values as strings, numbers, and Booleans.</a:t>
            </a:r>
          </a:p>
          <a:p>
            <a:r>
              <a:rPr lang="en-US" dirty="0"/>
              <a:t>- *Facets*, such as `file` and `photo`, expose complex values. The presence of facets like `file` or `folder` indicate behaviors and properties of the </a:t>
            </a:r>
            <a:r>
              <a:rPr lang="en-US" dirty="0" err="1"/>
              <a:t>DriveItem</a:t>
            </a:r>
            <a:r>
              <a:rPr lang="en-US" dirty="0"/>
              <a:t>.</a:t>
            </a:r>
          </a:p>
          <a:p>
            <a:r>
              <a:rPr lang="en-US" dirty="0"/>
              <a:t>- *References*, such as `children` and `thumbnails`, point to other resource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2328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to the currently signed in user's OneDrive using the https://</a:t>
            </a:r>
            <a:r>
              <a:rPr lang="en-US" dirty="0" err="1"/>
              <a:t>graph.microsoft.com</a:t>
            </a:r>
            <a:r>
              <a:rPr lang="en-US" dirty="0"/>
              <a:t>/v1.0/me/drive endpoint. This endpoint will return details about the user's OneDrive including the date it was created, last modified, quota information and what type of OneDrive it is: OneDrive for Business (`business`) or OneDrive Consumer (`personal`).</a:t>
            </a:r>
          </a:p>
          <a:p>
            <a:endParaRPr lang="en-US" dirty="0"/>
          </a:p>
          <a:p>
            <a:r>
              <a:rPr lang="en-US" dirty="0"/>
              <a:t>To view the contents of the user's OneDrive, use the https://</a:t>
            </a:r>
            <a:r>
              <a:rPr lang="en-US" dirty="0" err="1"/>
              <a:t>graph.microsoft.com</a:t>
            </a:r>
            <a:r>
              <a:rPr lang="en-US" dirty="0"/>
              <a:t>/v1.0/me/drive/root endpoint. This endpoint will return the root folder of the OneDrive account and include a `folder` property that contains the number of folders and files at the root of the OneDrive account. To view the contents of the folder, use the `/children` endpoint. You can also access a specific folder.</a:t>
            </a:r>
          </a:p>
          <a:p>
            <a:endParaRPr lang="en-US" dirty="0"/>
          </a:p>
          <a:p>
            <a:r>
              <a:rPr lang="en-US" dirty="0"/>
              <a:t>Developers can use one of the many Microsoft Graph SDKs to access a user's OneDrive account.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0172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current signed-in user's root OneDrive folder with the Microsoft Graph SDK, you would use the following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331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also enables the signed-in user to access another user's OneDrive, provided they have been granted access to it, using the https://</a:t>
            </a:r>
            <a:r>
              <a:rPr lang="en-US" dirty="0" err="1"/>
              <a:t>graph.microsoft.com</a:t>
            </a:r>
            <a:r>
              <a:rPr lang="en-US" dirty="0"/>
              <a:t>/v1.0/users/{user-id}/drive endpoint.</a:t>
            </a:r>
          </a:p>
          <a:p>
            <a:endParaRPr lang="en-US" dirty="0"/>
          </a:p>
          <a:p>
            <a:r>
              <a:rPr lang="en-US" dirty="0"/>
              <a:t>Microsoft Graph can also access OneDrive accounts for more than just users. For instance, you can access a group's OneDrive account using the https://</a:t>
            </a:r>
            <a:r>
              <a:rPr lang="en-US" dirty="0" err="1"/>
              <a:t>graph.microsoft.com</a:t>
            </a:r>
            <a:r>
              <a:rPr lang="en-US" dirty="0"/>
              <a:t>/v1.0/groups/{group-id}/drive endpoint and a SharePoint site's default document library using the https://</a:t>
            </a:r>
            <a:r>
              <a:rPr lang="en-US" dirty="0" err="1"/>
              <a:t>graph.microsoft.com</a:t>
            </a:r>
            <a:r>
              <a:rPr lang="en-US" dirty="0"/>
              <a:t>/v1.0/sites/{site-id}/drive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325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order to perform OneDrive operations, you'll need one of the following permissions. The specific permission required will depend on the operation you want to perform.</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example, if you're creating, editing or deleting Drives or </a:t>
            </a:r>
            <a:r>
              <a:rPr lang="en-US" sz="900" b="0" kern="1200" dirty="0" err="1">
                <a:solidFill>
                  <a:schemeClr val="tx1"/>
                </a:solidFill>
                <a:effectLst/>
                <a:latin typeface="Segoe UI Light" pitchFamily="34" charset="0"/>
                <a:ea typeface="+mn-ea"/>
                <a:cs typeface="+mn-cs"/>
              </a:rPr>
              <a:t>DriveItems</a:t>
            </a:r>
            <a:r>
              <a:rPr lang="en-US" sz="900" b="0" kern="1200" dirty="0">
                <a:solidFill>
                  <a:schemeClr val="tx1"/>
                </a:solidFill>
                <a:effectLst/>
                <a:latin typeface="Segoe UI Light" pitchFamily="34" charset="0"/>
                <a:ea typeface="+mn-ea"/>
                <a:cs typeface="+mn-cs"/>
              </a:rPr>
              <a:t>, one of the write permissions is required. Some permissions can be granted by a user while others must be granted to the app by an administrator: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Delegated permissions (granted by users)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Files.Read.All</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Files.ReadWrite.All</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Application permissions (granted by administrators)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Files.Read.All</a:t>
            </a:r>
            <a:r>
              <a:rPr lang="en-US" sz="900" b="0" kern="1200" dirty="0">
                <a:solidFill>
                  <a:schemeClr val="tx1"/>
                </a:solidFill>
                <a:effectLst/>
                <a:latin typeface="Segoe UI Light" pitchFamily="34" charset="0"/>
                <a:ea typeface="+mn-ea"/>
                <a:cs typeface="+mn-cs"/>
              </a:rPr>
              <a:t> (for SharePoint site collections)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Files.ReadWrite.All</a:t>
            </a:r>
            <a:r>
              <a:rPr lang="en-US" sz="900" b="0" kern="1200" dirty="0">
                <a:solidFill>
                  <a:schemeClr val="tx1"/>
                </a:solidFill>
                <a:effectLst/>
                <a:latin typeface="Segoe UI Light" pitchFamily="34" charset="0"/>
                <a:ea typeface="+mn-ea"/>
                <a:cs typeface="+mn-cs"/>
              </a:rPr>
              <a:t> (for SharePoint site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20177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DriveItem</a:t>
            </a:r>
            <a:r>
              <a:rPr lang="en-US" dirty="0"/>
              <a:t>` resource has a property `content` that can be used to get access to the files. Only `</a:t>
            </a:r>
            <a:r>
              <a:rPr lang="en-US" dirty="0" err="1"/>
              <a:t>DriveItem`s</a:t>
            </a:r>
            <a:r>
              <a:rPr lang="en-US" dirty="0"/>
              <a:t> with the `file` property can be downloaded.</a:t>
            </a:r>
          </a:p>
          <a:p>
            <a:endParaRPr lang="en-US" dirty="0"/>
          </a:p>
          <a:p>
            <a:r>
              <a:rPr lang="en-US" dirty="0"/>
              <a:t>The `content` property returns the primary stream of the file. For example, to download a specific file using the Microsoft Graph .NET SDK, you would use the following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5111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you’ll learn how to get lists and individual files from OneDrive with Microsoft Graph. Microsoft Graph can be used to get a list of files, or download an individual file using its unique ID or with a relative path to the file in a SharePoint site.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12:43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6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12/18/19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99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en-US" dirty="0"/>
          </a:p>
          <a:p>
            <a:r>
              <a:rPr lang="en-US" dirty="0"/>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p>
          <a:p>
            <a:endParaRPr lang="en-US" dirty="0"/>
          </a:p>
          <a:p>
            <a:r>
              <a:rPr lang="en-US" dirty="0"/>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a:t>
            </a:r>
            <a:r>
              <a:rPr lang="en-US" dirty="0" err="1"/>
              <a:t>graph.microsoft.com</a:t>
            </a:r>
            <a:r>
              <a:rPr lang="en-US" dirty="0"/>
              <a:t>, allows developers to create applications that will only have to authenticate once and obtain a single access token that can be used to retrieve data from multiple sources, greatly simplifying the development process.</a:t>
            </a:r>
          </a:p>
          <a:p>
            <a:endParaRPr lang="en-US" dirty="0"/>
          </a:p>
          <a:p>
            <a:r>
              <a:rPr lang="en-US" dirty="0"/>
              <a:t>Each service will sill have their individual permissions, or scopes, but all these permissions are defined in a single place under the Microsoft Graph endpoint, and it handles the underlying calls and permission requests to each of these different endpoints.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518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previous slide stated, the Microsoft Graph is your gateway to all data in Microsoft 365. It is a single resource that proxies multiple Microsoft services. </a:t>
            </a:r>
          </a:p>
          <a:p>
            <a:endParaRPr lang="en-US" dirty="0"/>
          </a:p>
          <a:p>
            <a:r>
              <a:rPr lang="en-US" dirty="0"/>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p>
          <a:p>
            <a:endParaRPr lang="en-US" dirty="0"/>
          </a:p>
          <a:p>
            <a:r>
              <a:rPr lang="en-US" dirty="0"/>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a:t>
            </a:r>
            <a:r>
              <a:rPr lang="en-US" dirty="0" err="1"/>
              <a:t>myorganization</a:t>
            </a:r>
            <a:r>
              <a:rPr lang="en-US" dirty="0"/>
              <a:t> endpoints will take you to the root of your user entity or your organization in the Microsoft Graph.</a:t>
            </a:r>
          </a:p>
          <a:p>
            <a:endParaRPr lang="en-US" dirty="0"/>
          </a:p>
          <a:p>
            <a:r>
              <a:rPr lang="en-US" dirty="0"/>
              <a:t>This module will explain how you can easily find relationships between entities in the Microsoft Graph and traverse these objects to find related content. Using the /me and /</a:t>
            </a:r>
            <a:r>
              <a:rPr lang="en-US" dirty="0" err="1"/>
              <a:t>myorganization</a:t>
            </a:r>
            <a:r>
              <a:rPr lang="en-US" dirty="0"/>
              <a:t> endpoint in combination with the ability to traverse related entities, the Microsoft Graph makes it easy to access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2019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en-US" dirty="0"/>
          </a:p>
          <a:p>
            <a:r>
              <a:rPr lang="en-US"/>
              <a:t>At its </a:t>
            </a:r>
            <a:r>
              <a:rPr lang="en-US" dirty="0"/>
              <a:t>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p>
          <a:p>
            <a:endParaRPr lang="en-US" dirty="0"/>
          </a:p>
          <a:p>
            <a:r>
              <a:rPr lang="en-US" dirty="0"/>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p>
          <a:p>
            <a:endParaRPr lang="en-US" dirty="0"/>
          </a:p>
          <a:p>
            <a:r>
              <a:rPr lang="en-US" dirty="0"/>
              <a:t>You will likely find an existing SDK for the platform and language you are working on as you’ll find all the popular platforms covered, including .NET, iOS, Android, Java, </a:t>
            </a:r>
            <a:r>
              <a:rPr lang="en-US" dirty="0" err="1"/>
              <a:t>PhP</a:t>
            </a:r>
            <a:r>
              <a:rPr lang="en-US" dirty="0"/>
              <a:t>, Ruby, JavaScript and many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5405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Graph supports two styles of authentication. One option supports users to authenticate using either an Azure AD account, also known as a Work &amp; School account, or a Microsoft Account. The former account is typically used to access content and resources within Office 365 and Microsoft 365. The latter account type, a Microsoft Account, is used to access consumer resources such as OneDrive Consumer, </a:t>
            </a:r>
            <a:r>
              <a:rPr lang="en-US" dirty="0" err="1"/>
              <a:t>Outlook.com</a:t>
            </a:r>
            <a:r>
              <a:rPr lang="en-US" dirty="0"/>
              <a:t> and other related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409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nice about the Microsoft Graph supporting both styles of authentication, is that the same API and endpoints can be used to create applications that will expose business data in Microsoft 365 or consumer data within Microsoft’s consumer services. This makes it easy for developers to learn a single API and have the ability to configure their application to support both business and consumer data that is driven strictly by the user and what type of account they login with.</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12/18/19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544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integrate with OneDrive file storage in the cloud?</a:t>
            </a:r>
          </a:p>
          <a:p>
            <a:endParaRPr lang="en-US" b="1" dirty="0"/>
          </a:p>
          <a:p>
            <a:r>
              <a:rPr lang="en-US" b="1" dirty="0"/>
              <a:t>Tap into billions of files</a:t>
            </a:r>
          </a:p>
          <a:p>
            <a:endParaRPr lang="en-US" dirty="0"/>
          </a:p>
          <a:p>
            <a:r>
              <a:rPr lang="en-US" dirty="0"/>
              <a:t>OneDrive users can access their files from any device, online or offline, and share files with people inside or outside their organization. OneDrive enables real-time coauthoring in familiar apps like Word, Excel, and PowerPoint. Files light up with rich thumbnails for hundreds of formats, video streaming, analytics, and more, powered by Microsoft Graph. Data in OneDrive is protected with advanced encryption, compliance, and security features that customers trust.</a:t>
            </a:r>
          </a:p>
          <a:p>
            <a:endParaRPr lang="en-US" dirty="0"/>
          </a:p>
          <a:p>
            <a:r>
              <a:rPr lang="en-US" b="1" dirty="0"/>
              <a:t>Store your app's files in a powerful cloud</a:t>
            </a:r>
          </a:p>
          <a:p>
            <a:endParaRPr lang="en-US" dirty="0"/>
          </a:p>
          <a:p>
            <a:r>
              <a:rPr lang="en-US" dirty="0"/>
              <a:t>When you store your files in OneDrive, your app can take advantage of the features of the Microsoft cloud and your users can access their files anywhere. Use the file picker SDK to quickly open, download, save, or share files stored in OneDrive from within your own app, using the same experience OneDrive users are familiar with. Get information about selected files directly from the picker SDK, or use Microsoft Graph APIs directly to interact more deeply with files. Use special folders to store files in well-known locations on OneDrive, like Documents and Camera Roll, or give your app its own personal folder.</a:t>
            </a:r>
          </a:p>
          <a:p>
            <a:endParaRPr lang="en-US" dirty="0"/>
          </a:p>
          <a:p>
            <a:r>
              <a:rPr lang="en-US" b="1" dirty="0"/>
              <a:t>Bring your app straight to users within OneDrive</a:t>
            </a:r>
          </a:p>
          <a:p>
            <a:endParaRPr lang="en-US" dirty="0"/>
          </a:p>
          <a:p>
            <a:r>
              <a:rPr lang="en-US" dirty="0"/>
              <a:t>OneDrive customers can use or launch your app directly from within OneDrive to open, edit, or preview files. Use OneDrive's file handler extensions to provide icons and previews for your own custom file extensions, add your app to the New button or even add your own custom actions to the menu bar to launch your app.</a:t>
            </a:r>
          </a:p>
          <a:p>
            <a:endParaRPr lang="en-US" dirty="0"/>
          </a:p>
          <a:p>
            <a:r>
              <a:rPr lang="en-US" b="1" dirty="0"/>
              <a:t>Work with content in formats your app understands</a:t>
            </a:r>
          </a:p>
          <a:p>
            <a:endParaRPr lang="en-US" dirty="0"/>
          </a:p>
          <a:p>
            <a:r>
              <a:rPr lang="en-US" dirty="0"/>
              <a:t>Your app can get file content in the format that is most convenient for you. Your app can display custom-sized thumbnails for hundreds of different file formats. You can download files in different formats, like PDF, DOCX and and others.</a:t>
            </a:r>
          </a:p>
          <a:p>
            <a:endParaRPr lang="en-US" dirty="0"/>
          </a:p>
          <a:p>
            <a:r>
              <a:rPr lang="en-US" b="1" dirty="0"/>
              <a:t>Work with file content and metadata without downloading the binary</a:t>
            </a:r>
          </a:p>
          <a:p>
            <a:endParaRPr lang="en-US" dirty="0"/>
          </a:p>
          <a:p>
            <a:r>
              <a:rPr lang="en-US" dirty="0"/>
              <a:t>With Microsoft Graph, you can access rich content through REST APIs without having to download the binary. Explore extracted metadata from photo, audio, and video files. Use the Excel API to work directly with the raw data stored in an Excel workbook. Use the Notes API to access the contents of OneNote notebooks.</a:t>
            </a:r>
          </a:p>
          <a:p>
            <a:endParaRPr lang="en-US" dirty="0"/>
          </a:p>
          <a:p>
            <a:r>
              <a:rPr lang="en-US" b="1" dirty="0"/>
              <a:t>React to file changes</a:t>
            </a:r>
          </a:p>
          <a:p>
            <a:endParaRPr lang="en-US" dirty="0"/>
          </a:p>
          <a:p>
            <a:r>
              <a:rPr lang="en-US" dirty="0"/>
              <a:t>With webhooks, your app can get notified when files change so you can quickly react. Use the delta API to see what changed since the last time your app synchronized with the cloud.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12:42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44151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raph.microsoft.com/v1.0/me/driv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raph.microsoft.com/v1.0/users/%7buser-id%7d/driv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graph.microsoft.com/v1.0/sites/%7bsite-id%7d/drive" TargetMode="External"/><Relationship Id="rId4" Type="http://schemas.openxmlformats.org/officeDocument/2006/relationships/hyperlink" Target="https://graph.microsoft.com/v1.0/groups/%7bgroup-id%7d/driv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Accessing Files with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059-1D39-1C44-A139-46A7D705A4DE}"/>
              </a:ext>
            </a:extLst>
          </p:cNvPr>
          <p:cNvSpPr>
            <a:spLocks noGrp="1"/>
          </p:cNvSpPr>
          <p:nvPr>
            <p:ph type="title"/>
          </p:nvPr>
        </p:nvSpPr>
        <p:spPr/>
        <p:txBody>
          <a:bodyPr/>
          <a:lstStyle/>
          <a:p>
            <a:r>
              <a:rPr lang="en-US" dirty="0"/>
              <a:t>Microsoft Graph Files resource</a:t>
            </a:r>
          </a:p>
        </p:txBody>
      </p:sp>
      <p:sp>
        <p:nvSpPr>
          <p:cNvPr id="3" name="Text Placeholder 2">
            <a:extLst>
              <a:ext uri="{FF2B5EF4-FFF2-40B4-BE49-F238E27FC236}">
                <a16:creationId xmlns:a16="http://schemas.microsoft.com/office/drawing/2014/main" id="{DAD0AE94-8084-0A43-92A4-4084A9C462EC}"/>
              </a:ext>
            </a:extLst>
          </p:cNvPr>
          <p:cNvSpPr>
            <a:spLocks noGrp="1"/>
          </p:cNvSpPr>
          <p:nvPr>
            <p:ph type="body" sz="quarter" idx="10"/>
          </p:nvPr>
        </p:nvSpPr>
        <p:spPr>
          <a:xfrm>
            <a:off x="465138" y="1919804"/>
            <a:ext cx="11533187" cy="3631763"/>
          </a:xfrm>
        </p:spPr>
        <p:txBody>
          <a:bodyPr/>
          <a:lstStyle/>
          <a:p>
            <a:r>
              <a:rPr lang="en-US" dirty="0"/>
              <a:t>Microsoft Graph exposes two resources when working with files:</a:t>
            </a:r>
          </a:p>
          <a:p>
            <a:endParaRPr lang="en-US" dirty="0"/>
          </a:p>
          <a:p>
            <a:pPr marL="342900" indent="-342900">
              <a:buFont typeface="Arial" panose="020B0604020202020204" pitchFamily="34" charset="0"/>
              <a:buChar char="•"/>
            </a:pPr>
            <a:r>
              <a:rPr lang="en-US" dirty="0"/>
              <a:t>Drive</a:t>
            </a:r>
          </a:p>
          <a:p>
            <a:pPr marL="342900" indent="-342900">
              <a:buFont typeface="Arial" panose="020B0604020202020204" pitchFamily="34" charset="0"/>
              <a:buChar char="•"/>
            </a:pPr>
            <a:r>
              <a:rPr lang="en-US" dirty="0" err="1"/>
              <a:t>DriveItem</a:t>
            </a:r>
            <a:endParaRPr lang="en-US" dirty="0"/>
          </a:p>
          <a:p>
            <a:pPr marL="342900" indent="-342900">
              <a:buFont typeface="Arial" panose="020B0604020202020204" pitchFamily="34" charset="0"/>
              <a:buChar char="•"/>
            </a:pPr>
            <a:endParaRPr lang="en-US" dirty="0"/>
          </a:p>
          <a:p>
            <a:r>
              <a:rPr lang="en-US" dirty="0"/>
              <a:t>Both objects expose data in the following ways:</a:t>
            </a:r>
          </a:p>
          <a:p>
            <a:endParaRPr lang="en-US" dirty="0"/>
          </a:p>
          <a:p>
            <a:pPr marL="342900" indent="-342900">
              <a:buFont typeface="Arial" panose="020B0604020202020204" pitchFamily="34" charset="0"/>
              <a:buChar char="•"/>
            </a:pPr>
            <a:r>
              <a:rPr lang="en-US" dirty="0"/>
              <a:t>Properties – id &amp; name</a:t>
            </a:r>
          </a:p>
          <a:p>
            <a:pPr marL="342900" indent="-342900">
              <a:buFont typeface="Arial" panose="020B0604020202020204" pitchFamily="34" charset="0"/>
              <a:buChar char="•"/>
            </a:pPr>
            <a:r>
              <a:rPr lang="en-US" dirty="0"/>
              <a:t>Facets – file &amp; photo</a:t>
            </a:r>
          </a:p>
          <a:p>
            <a:pPr marL="342900" indent="-342900">
              <a:buFont typeface="Arial" panose="020B0604020202020204" pitchFamily="34" charset="0"/>
              <a:buChar char="•"/>
            </a:pPr>
            <a:r>
              <a:rPr lang="en-US" dirty="0"/>
              <a:t>References – children &amp; thumbnails</a:t>
            </a:r>
          </a:p>
        </p:txBody>
      </p:sp>
    </p:spTree>
    <p:extLst>
      <p:ext uri="{BB962C8B-B14F-4D97-AF65-F5344CB8AC3E}">
        <p14:creationId xmlns:p14="http://schemas.microsoft.com/office/powerpoint/2010/main" val="20727101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CD62-A884-024E-9D73-4B31139D1E81}"/>
              </a:ext>
            </a:extLst>
          </p:cNvPr>
          <p:cNvSpPr>
            <a:spLocks noGrp="1"/>
          </p:cNvSpPr>
          <p:nvPr>
            <p:ph type="title"/>
          </p:nvPr>
        </p:nvSpPr>
        <p:spPr/>
        <p:txBody>
          <a:bodyPr/>
          <a:lstStyle/>
          <a:p>
            <a:r>
              <a:rPr lang="en-US" dirty="0"/>
              <a:t>Accessing a user’s OneDrive</a:t>
            </a:r>
          </a:p>
        </p:txBody>
      </p:sp>
      <p:sp>
        <p:nvSpPr>
          <p:cNvPr id="3" name="Text Placeholder 2">
            <a:extLst>
              <a:ext uri="{FF2B5EF4-FFF2-40B4-BE49-F238E27FC236}">
                <a16:creationId xmlns:a16="http://schemas.microsoft.com/office/drawing/2014/main" id="{83745544-B7E7-E348-8612-1053E2E9E085}"/>
              </a:ext>
            </a:extLst>
          </p:cNvPr>
          <p:cNvSpPr>
            <a:spLocks noGrp="1"/>
          </p:cNvSpPr>
          <p:nvPr>
            <p:ph type="body" sz="quarter" idx="10"/>
          </p:nvPr>
        </p:nvSpPr>
        <p:spPr>
          <a:xfrm>
            <a:off x="465138" y="1919804"/>
            <a:ext cx="11533187" cy="4678204"/>
          </a:xfrm>
        </p:spPr>
        <p:txBody>
          <a:bodyPr/>
          <a:lstStyle/>
          <a:p>
            <a:r>
              <a:rPr lang="en-US" dirty="0"/>
              <a:t>Access the currently signed-in user’s OneDrive:</a:t>
            </a:r>
          </a:p>
          <a:p>
            <a:endParaRPr lang="en-US" dirty="0"/>
          </a:p>
          <a:p>
            <a:r>
              <a:rPr lang="en-US" dirty="0"/>
              <a:t>	</a:t>
            </a:r>
            <a:r>
              <a:rPr lang="en-US" dirty="0">
                <a:hlinkClick r:id="rId3"/>
              </a:rPr>
              <a:t>https://graph.microsoft.com/v1.0/me/drive</a:t>
            </a:r>
            <a:r>
              <a:rPr lang="en-US" dirty="0"/>
              <a:t> </a:t>
            </a:r>
          </a:p>
          <a:p>
            <a:endParaRPr lang="en-US" dirty="0"/>
          </a:p>
          <a:p>
            <a:r>
              <a:rPr lang="en-US" dirty="0"/>
              <a:t>Returns details about the user’s OneDrive account</a:t>
            </a:r>
          </a:p>
          <a:p>
            <a:pPr marL="342900" indent="-342900">
              <a:buFont typeface="Arial" panose="020B0604020202020204" pitchFamily="34" charset="0"/>
              <a:buChar char="•"/>
            </a:pPr>
            <a:r>
              <a:rPr lang="en-US" dirty="0"/>
              <a:t>OneDrive Consumer (personal) / OneDrive for Business (business)</a:t>
            </a:r>
          </a:p>
          <a:p>
            <a:pPr marL="342900" indent="-342900">
              <a:buFont typeface="Arial" panose="020B0604020202020204" pitchFamily="34" charset="0"/>
              <a:buChar char="•"/>
            </a:pPr>
            <a:r>
              <a:rPr lang="en-US" dirty="0"/>
              <a:t>Quota details</a:t>
            </a:r>
          </a:p>
          <a:p>
            <a:endParaRPr lang="en-US" dirty="0"/>
          </a:p>
          <a:p>
            <a:r>
              <a:rPr lang="en-US" dirty="0"/>
              <a:t>Access root folder using </a:t>
            </a:r>
            <a:r>
              <a:rPr lang="en-US" b="1" dirty="0"/>
              <a:t>/drive/root </a:t>
            </a:r>
            <a:r>
              <a:rPr lang="en-US" dirty="0"/>
              <a:t>endpoint</a:t>
            </a:r>
          </a:p>
          <a:p>
            <a:pPr marL="342900" indent="-342900">
              <a:buFont typeface="Arial" panose="020B0604020202020204" pitchFamily="34" charset="0"/>
              <a:buChar char="•"/>
            </a:pPr>
            <a:r>
              <a:rPr lang="en-US" dirty="0"/>
              <a:t>Returns </a:t>
            </a:r>
            <a:r>
              <a:rPr lang="en-US" b="1" dirty="0" err="1"/>
              <a:t>DriveItems</a:t>
            </a:r>
            <a:r>
              <a:rPr lang="en-US" dirty="0"/>
              <a:t> – collection of folders / files</a:t>
            </a:r>
          </a:p>
          <a:p>
            <a:pPr marL="342900" indent="-342900">
              <a:buFont typeface="Arial" panose="020B0604020202020204" pitchFamily="34" charset="0"/>
              <a:buChar char="•"/>
            </a:pPr>
            <a:r>
              <a:rPr lang="en-US" dirty="0"/>
              <a:t>Determine the </a:t>
            </a:r>
            <a:r>
              <a:rPr lang="en-US" b="1" dirty="0" err="1"/>
              <a:t>DriveItem</a:t>
            </a:r>
            <a:r>
              <a:rPr lang="en-US" dirty="0"/>
              <a:t> type with the presence of the following properties:</a:t>
            </a:r>
          </a:p>
          <a:p>
            <a:pPr marL="571500" lvl="1" indent="-342900">
              <a:buFont typeface="Arial" panose="020B0604020202020204" pitchFamily="34" charset="0"/>
              <a:buChar char="•"/>
            </a:pPr>
            <a:r>
              <a:rPr lang="en-US" sz="2000" dirty="0"/>
              <a:t>Folder</a:t>
            </a:r>
          </a:p>
          <a:p>
            <a:pPr marL="571500" lvl="1" indent="-342900">
              <a:buFont typeface="Arial" panose="020B0604020202020204" pitchFamily="34" charset="0"/>
              <a:buChar char="•"/>
            </a:pPr>
            <a:r>
              <a:rPr lang="en-US" sz="2000" dirty="0"/>
              <a:t>File </a:t>
            </a:r>
          </a:p>
        </p:txBody>
      </p:sp>
    </p:spTree>
    <p:extLst>
      <p:ext uri="{BB962C8B-B14F-4D97-AF65-F5344CB8AC3E}">
        <p14:creationId xmlns:p14="http://schemas.microsoft.com/office/powerpoint/2010/main" val="3046257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6F3E-C0B6-2F4C-A769-6E77482D6383}"/>
              </a:ext>
            </a:extLst>
          </p:cNvPr>
          <p:cNvSpPr>
            <a:spLocks noGrp="1"/>
          </p:cNvSpPr>
          <p:nvPr>
            <p:ph type="title"/>
          </p:nvPr>
        </p:nvSpPr>
        <p:spPr/>
        <p:txBody>
          <a:bodyPr/>
          <a:lstStyle/>
          <a:p>
            <a:r>
              <a:rPr lang="en-US" dirty="0"/>
              <a:t>Accessing a user’s OneDrive – Microsoft Graph .NET SDK</a:t>
            </a:r>
          </a:p>
        </p:txBody>
      </p:sp>
      <p:sp>
        <p:nvSpPr>
          <p:cNvPr id="3" name="Text Placeholder 2">
            <a:extLst>
              <a:ext uri="{FF2B5EF4-FFF2-40B4-BE49-F238E27FC236}">
                <a16:creationId xmlns:a16="http://schemas.microsoft.com/office/drawing/2014/main" id="{CD26EA2F-7D78-484E-9F86-E7BA77A2D3A5}"/>
              </a:ext>
            </a:extLst>
          </p:cNvPr>
          <p:cNvSpPr>
            <a:spLocks noGrp="1"/>
          </p:cNvSpPr>
          <p:nvPr>
            <p:ph type="body" sz="quarter" idx="10"/>
          </p:nvPr>
        </p:nvSpPr>
        <p:spPr>
          <a:xfrm>
            <a:off x="465138" y="1919804"/>
            <a:ext cx="11533187" cy="4739759"/>
          </a:xfrm>
        </p:spPr>
        <p:txBody>
          <a:bodyPr/>
          <a:lstStyle/>
          <a:p>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b="1" dirty="0">
                <a:solidFill>
                  <a:schemeClr val="accent1"/>
                </a:solidFill>
                <a:latin typeface="Courier New" panose="02070309020205020404" pitchFamily="49" charset="0"/>
                <a:cs typeface="Courier New" panose="02070309020205020404" pitchFamily="49" charset="0"/>
              </a:rPr>
              <a:t>// get user's files &amp; folders in the root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oneDriveRoot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.Children</a:t>
            </a:r>
          </a:p>
          <a:p>
            <a:r>
              <a:rPr lang="en-US" dirty="0">
                <a:latin typeface="Courier New" panose="02070309020205020404" pitchFamily="49" charset="0"/>
                <a:cs typeface="Courier New" panose="02070309020205020404" pitchFamily="49" charset="0"/>
              </a:rPr>
              <a:t>                                  .Request()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GetAsync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.Result;</a:t>
            </a:r>
          </a:p>
          <a:p>
            <a:r>
              <a:rPr lang="en-US" b="1" dirty="0">
                <a:solidFill>
                  <a:schemeClr val="accent1"/>
                </a:solidFill>
                <a:latin typeface="Courier New" panose="02070309020205020404" pitchFamily="49" charset="0"/>
                <a:cs typeface="Courier New" panose="02070309020205020404" pitchFamily="49" charset="0"/>
              </a:rPr>
              <a:t>// display the results</a:t>
            </a:r>
          </a:p>
          <a:p>
            <a:r>
              <a:rPr lang="en-US" dirty="0">
                <a:latin typeface="Courier New" panose="02070309020205020404" pitchFamily="49" charset="0"/>
                <a:cs typeface="Courier New" panose="02070309020205020404" pitchFamily="49" charset="0"/>
              </a:rPr>
              <a:t>foreach (var </a:t>
            </a:r>
            <a:r>
              <a:rPr lang="en-US" dirty="0" err="1">
                <a:latin typeface="Courier New" panose="02070309020205020404" pitchFamily="49" charset="0"/>
                <a:cs typeface="Courier New" panose="02070309020205020404" pitchFamily="49" charset="0"/>
              </a:rPr>
              <a:t>driveItem</a:t>
            </a:r>
            <a:r>
              <a:rPr lang="en-US" dirty="0">
                <a:latin typeface="Courier New" panose="02070309020205020404" pitchFamily="49" charset="0"/>
                <a:cs typeface="Courier New" panose="02070309020205020404" pitchFamily="49" charset="0"/>
              </a:rPr>
              <a:t> in results)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Console.WriteLine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driveItem.Id</a:t>
            </a:r>
            <a:r>
              <a:rPr lang="en-US" dirty="0">
                <a:latin typeface="Courier New" panose="02070309020205020404" pitchFamily="49" charset="0"/>
                <a:cs typeface="Courier New" panose="02070309020205020404" pitchFamily="49" charset="0"/>
              </a:rPr>
              <a:t> + ": " + </a:t>
            </a:r>
            <a:r>
              <a:rPr lang="en-US" dirty="0" err="1">
                <a:latin typeface="Courier New" panose="02070309020205020404" pitchFamily="49" charset="0"/>
                <a:cs typeface="Courier New" panose="02070309020205020404" pitchFamily="49" charset="0"/>
              </a:rPr>
              <a:t>driveItem.Name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9076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35E9-FE40-CB47-B1D5-DB5659B040DA}"/>
              </a:ext>
            </a:extLst>
          </p:cNvPr>
          <p:cNvSpPr>
            <a:spLocks noGrp="1"/>
          </p:cNvSpPr>
          <p:nvPr>
            <p:ph type="title"/>
          </p:nvPr>
        </p:nvSpPr>
        <p:spPr/>
        <p:txBody>
          <a:bodyPr/>
          <a:lstStyle/>
          <a:p>
            <a:r>
              <a:rPr lang="en-US" dirty="0"/>
              <a:t>Accessing files for users, groups &amp; SharePoint sites</a:t>
            </a:r>
          </a:p>
        </p:txBody>
      </p:sp>
      <p:sp>
        <p:nvSpPr>
          <p:cNvPr id="3" name="Text Placeholder 2">
            <a:extLst>
              <a:ext uri="{FF2B5EF4-FFF2-40B4-BE49-F238E27FC236}">
                <a16:creationId xmlns:a16="http://schemas.microsoft.com/office/drawing/2014/main" id="{6FA310A6-DA07-3046-8C93-1F381DCA15C1}"/>
              </a:ext>
            </a:extLst>
          </p:cNvPr>
          <p:cNvSpPr>
            <a:spLocks noGrp="1"/>
          </p:cNvSpPr>
          <p:nvPr>
            <p:ph type="body" sz="quarter" idx="10"/>
          </p:nvPr>
        </p:nvSpPr>
        <p:spPr>
          <a:xfrm>
            <a:off x="465138" y="1919804"/>
            <a:ext cx="11533187" cy="4001095"/>
          </a:xfrm>
        </p:spPr>
        <p:txBody>
          <a:bodyPr/>
          <a:lstStyle/>
          <a:p>
            <a:r>
              <a:rPr lang="en-US" dirty="0"/>
              <a:t>Accessing another user’s files (provided you have permissions)</a:t>
            </a:r>
          </a:p>
          <a:p>
            <a:endParaRPr lang="en-US" dirty="0"/>
          </a:p>
          <a:p>
            <a:r>
              <a:rPr lang="en-US" dirty="0"/>
              <a:t>	</a:t>
            </a:r>
            <a:r>
              <a:rPr lang="en-US" dirty="0">
                <a:hlinkClick r:id="rId3"/>
              </a:rPr>
              <a:t>https://graph.microsoft.com/v1.0/users/{user-id}/drive</a:t>
            </a:r>
            <a:r>
              <a:rPr lang="en-US" dirty="0"/>
              <a:t> </a:t>
            </a:r>
          </a:p>
          <a:p>
            <a:endParaRPr lang="en-US" dirty="0"/>
          </a:p>
          <a:p>
            <a:r>
              <a:rPr lang="en-US" dirty="0"/>
              <a:t>Accessing files in Office 365 groups</a:t>
            </a:r>
          </a:p>
          <a:p>
            <a:endParaRPr lang="en-US" dirty="0"/>
          </a:p>
          <a:p>
            <a:r>
              <a:rPr lang="en-US" dirty="0"/>
              <a:t>	</a:t>
            </a:r>
            <a:r>
              <a:rPr lang="en-US" dirty="0">
                <a:hlinkClick r:id="rId4"/>
              </a:rPr>
              <a:t>https://graph.microsoft.com/v1.0/groups/{group-id}/drive</a:t>
            </a:r>
            <a:endParaRPr lang="en-US" dirty="0"/>
          </a:p>
          <a:p>
            <a:endParaRPr lang="en-US" dirty="0"/>
          </a:p>
          <a:p>
            <a:r>
              <a:rPr lang="en-US" dirty="0"/>
              <a:t>Accessing files in SharePoint Online site collections</a:t>
            </a:r>
          </a:p>
          <a:p>
            <a:endParaRPr lang="en-US" dirty="0"/>
          </a:p>
          <a:p>
            <a:r>
              <a:rPr lang="en-US" dirty="0"/>
              <a:t>	</a:t>
            </a:r>
            <a:r>
              <a:rPr lang="en-US" dirty="0">
                <a:hlinkClick r:id="rId5"/>
              </a:rPr>
              <a:t>https://graph.microsoft.com/v1.0/sites/{site-id}/drive</a:t>
            </a:r>
            <a:r>
              <a:rPr lang="en-US" dirty="0"/>
              <a:t> </a:t>
            </a:r>
          </a:p>
        </p:txBody>
      </p:sp>
    </p:spTree>
    <p:extLst>
      <p:ext uri="{BB962C8B-B14F-4D97-AF65-F5344CB8AC3E}">
        <p14:creationId xmlns:p14="http://schemas.microsoft.com/office/powerpoint/2010/main" val="30706276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Required permissions for working with files &amp; OneDrive</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2523768"/>
          </a:xfrm>
        </p:spPr>
        <p:txBody>
          <a:bodyPr/>
          <a:lstStyle/>
          <a:p>
            <a:r>
              <a:rPr lang="en-US" dirty="0"/>
              <a:t>Permissions involved in working with files:</a:t>
            </a:r>
          </a:p>
          <a:p>
            <a:pPr marL="342900" indent="-342900">
              <a:buFont typeface="Arial" panose="020B0604020202020204" pitchFamily="34" charset="0"/>
              <a:buChar char="•"/>
            </a:pPr>
            <a:r>
              <a:rPr lang="en-US" dirty="0" err="1"/>
              <a:t>Files.Read</a:t>
            </a:r>
            <a:endParaRPr lang="en-US" dirty="0"/>
          </a:p>
          <a:p>
            <a:pPr marL="342900" indent="-342900">
              <a:buFont typeface="Arial" panose="020B0604020202020204" pitchFamily="34" charset="0"/>
              <a:buChar char="•"/>
            </a:pPr>
            <a:r>
              <a:rPr lang="en-US" dirty="0" err="1"/>
              <a:t>Files.Read.All</a:t>
            </a:r>
            <a:endParaRPr lang="en-US" dirty="0"/>
          </a:p>
          <a:p>
            <a:pPr marL="342900" indent="-342900">
              <a:buFont typeface="Arial" panose="020B0604020202020204" pitchFamily="34" charset="0"/>
              <a:buChar char="•"/>
            </a:pPr>
            <a:r>
              <a:rPr lang="en-US" dirty="0" err="1"/>
              <a:t>Files.ReadWrite</a:t>
            </a:r>
            <a:endParaRPr lang="en-US" dirty="0"/>
          </a:p>
          <a:p>
            <a:pPr marL="342900" indent="-342900">
              <a:buFont typeface="Arial" panose="020B0604020202020204" pitchFamily="34" charset="0"/>
              <a:buChar char="•"/>
            </a:pPr>
            <a:r>
              <a:rPr lang="en-US" dirty="0" err="1"/>
              <a:t>Files.ReadWrite.All</a:t>
            </a:r>
            <a:endParaRPr lang="en-US" dirty="0"/>
          </a:p>
          <a:p>
            <a:pPr marL="342900" indent="-342900">
              <a:buFont typeface="Arial" panose="020B0604020202020204" pitchFamily="34" charset="0"/>
              <a:buChar char="•"/>
            </a:pPr>
            <a:r>
              <a:rPr lang="en-US" dirty="0" err="1"/>
              <a:t>Files.Read.All</a:t>
            </a:r>
            <a:r>
              <a:rPr lang="en-US" dirty="0"/>
              <a:t> (for SharePoint site collections)</a:t>
            </a:r>
          </a:p>
          <a:p>
            <a:pPr marL="342900" indent="-342900">
              <a:buFont typeface="Arial" panose="020B0604020202020204" pitchFamily="34" charset="0"/>
              <a:buChar char="•"/>
            </a:pPr>
            <a:r>
              <a:rPr lang="en-US" dirty="0" err="1"/>
              <a:t>Files.ReadWrite.All</a:t>
            </a:r>
            <a:r>
              <a:rPr lang="en-US" dirty="0"/>
              <a:t> (for SharePoint site collections)</a:t>
            </a:r>
          </a:p>
        </p:txBody>
      </p:sp>
    </p:spTree>
    <p:extLst>
      <p:ext uri="{BB962C8B-B14F-4D97-AF65-F5344CB8AC3E}">
        <p14:creationId xmlns:p14="http://schemas.microsoft.com/office/powerpoint/2010/main" val="1265024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39FD-E8F8-9A48-9699-E3609E56406A}"/>
              </a:ext>
            </a:extLst>
          </p:cNvPr>
          <p:cNvSpPr>
            <a:spLocks noGrp="1"/>
          </p:cNvSpPr>
          <p:nvPr>
            <p:ph type="title"/>
          </p:nvPr>
        </p:nvSpPr>
        <p:spPr/>
        <p:txBody>
          <a:bodyPr/>
          <a:lstStyle/>
          <a:p>
            <a:r>
              <a:rPr lang="en-US" dirty="0"/>
              <a:t>Downloading files from OneDrive</a:t>
            </a:r>
          </a:p>
        </p:txBody>
      </p:sp>
      <p:sp>
        <p:nvSpPr>
          <p:cNvPr id="3" name="Text Placeholder 2">
            <a:extLst>
              <a:ext uri="{FF2B5EF4-FFF2-40B4-BE49-F238E27FC236}">
                <a16:creationId xmlns:a16="http://schemas.microsoft.com/office/drawing/2014/main" id="{F2D5DC67-D971-4946-A57B-07C76D1E6628}"/>
              </a:ext>
            </a:extLst>
          </p:cNvPr>
          <p:cNvSpPr>
            <a:spLocks noGrp="1"/>
          </p:cNvSpPr>
          <p:nvPr>
            <p:ph type="body" sz="quarter" idx="10"/>
          </p:nvPr>
        </p:nvSpPr>
        <p:spPr>
          <a:xfrm>
            <a:off x="465138" y="1919804"/>
            <a:ext cx="11533187" cy="4638193"/>
          </a:xfrm>
        </p:spPr>
        <p:txBody>
          <a:bodyPr/>
          <a:lstStyle/>
          <a:p>
            <a:r>
              <a:rPr lang="en-US" dirty="0"/>
              <a:t>The </a:t>
            </a:r>
            <a:r>
              <a:rPr lang="en-US" b="1" dirty="0" err="1"/>
              <a:t>DriveItem</a:t>
            </a:r>
            <a:r>
              <a:rPr lang="en-US" dirty="0"/>
              <a:t> resource’s </a:t>
            </a:r>
            <a:r>
              <a:rPr lang="en-US" b="1" dirty="0"/>
              <a:t>content</a:t>
            </a:r>
            <a:r>
              <a:rPr lang="en-US" dirty="0"/>
              <a:t> property can us used to access the contents of a file</a:t>
            </a:r>
          </a:p>
          <a:p>
            <a:endParaRPr lang="en-US" dirty="0"/>
          </a:p>
          <a:p>
            <a:r>
              <a:rPr lang="en-US" dirty="0"/>
              <a:t>Only </a:t>
            </a:r>
            <a:r>
              <a:rPr lang="en-US" b="1" dirty="0" err="1"/>
              <a:t>DriveItem</a:t>
            </a:r>
            <a:r>
              <a:rPr lang="en-US" dirty="0" err="1"/>
              <a:t>s</a:t>
            </a:r>
            <a:r>
              <a:rPr lang="en-US" dirty="0"/>
              <a:t> with the </a:t>
            </a:r>
            <a:r>
              <a:rPr lang="en-US" b="1" dirty="0"/>
              <a:t>file</a:t>
            </a:r>
            <a:r>
              <a:rPr lang="en-US" dirty="0"/>
              <a:t> property can be downloaded</a:t>
            </a:r>
          </a:p>
          <a:p>
            <a:endParaRPr lang="en-US" dirty="0"/>
          </a:p>
          <a:p>
            <a:r>
              <a:rPr lang="en-US" b="1" dirty="0"/>
              <a:t>content</a:t>
            </a:r>
            <a:r>
              <a:rPr lang="en-US" dirty="0"/>
              <a:t> property returns the primary stream of the file</a:t>
            </a:r>
          </a:p>
          <a:p>
            <a:endParaRPr lang="en-US" b="1" dirty="0"/>
          </a:p>
          <a:p>
            <a:r>
              <a:rPr lang="en-US" sz="1600" dirty="0" err="1">
                <a:latin typeface="Courier New" panose="02070309020205020404" pitchFamily="49" charset="0"/>
                <a:cs typeface="Courier New" panose="02070309020205020404" pitchFamily="49" charset="0"/>
              </a:rPr>
              <a:t>GraphServiceClient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graphClient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GetAuthenticatedGraphClient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fileStream</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graphClient.Me.Drive.Items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fileId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Content.Request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GetAsync</a:t>
            </a:r>
            <a:r>
              <a:rPr lang="en-US" sz="1600" dirty="0">
                <a:latin typeface="Courier New" panose="02070309020205020404" pitchFamily="49" charset="0"/>
                <a:cs typeface="Courier New" panose="02070309020205020404" pitchFamily="49" charset="0"/>
              </a:rPr>
              <a:t>().Result;</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driveItemPath</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Path.Combine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System.IO.Directory.GetCurrentDirectory</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proposal.docx</a:t>
            </a:r>
            <a:r>
              <a:rPr lang="en-US" sz="1600" dirty="0">
                <a:latin typeface="Courier New" panose="02070309020205020404" pitchFamily="49" charset="0"/>
                <a:cs typeface="Courier New" panose="02070309020205020404" pitchFamily="49" charset="0"/>
              </a:rPr>
              <a:t>");</a:t>
            </a:r>
          </a:p>
          <a:p>
            <a:r>
              <a:rPr lang="en-US" sz="1600" b="1" dirty="0">
                <a:solidFill>
                  <a:schemeClr val="accent1"/>
                </a:solidFill>
                <a:latin typeface="Courier New" panose="02070309020205020404" pitchFamily="49" charset="0"/>
                <a:cs typeface="Courier New" panose="02070309020205020404" pitchFamily="49" charset="0"/>
              </a:rPr>
              <a:t>// save stream to the local file</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driveItemFile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System.IO.File.Create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driveItemPath</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fileStream.Seek</a:t>
            </a:r>
            <a:r>
              <a:rPr lang="en-US" sz="1600" dirty="0">
                <a:latin typeface="Courier New" panose="02070309020205020404" pitchFamily="49" charset="0"/>
                <a:cs typeface="Courier New" panose="02070309020205020404" pitchFamily="49" charset="0"/>
              </a:rPr>
              <a:t>(0, </a:t>
            </a:r>
            <a:r>
              <a:rPr lang="en-US" sz="1600" dirty="0" err="1">
                <a:latin typeface="Courier New" panose="02070309020205020404" pitchFamily="49" charset="0"/>
                <a:cs typeface="Courier New" panose="02070309020205020404" pitchFamily="49" charset="0"/>
              </a:rPr>
              <a:t>SeekOrigin.Begin</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fileStream.CopyTo</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driveItemFile</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27632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Graph Overview</a:t>
            </a:r>
          </a:p>
          <a:p>
            <a:pPr>
              <a:spcBef>
                <a:spcPts val="1200"/>
              </a:spcBef>
            </a:pPr>
            <a:r>
              <a:rPr lang="en-US" sz="2000" dirty="0"/>
              <a:t>Accessing the Microsoft Graph</a:t>
            </a:r>
          </a:p>
          <a:p>
            <a:pPr>
              <a:spcBef>
                <a:spcPts val="1200"/>
              </a:spcBef>
            </a:pPr>
            <a:r>
              <a:rPr lang="en-US" sz="2000" dirty="0"/>
              <a:t>Office 365 groups &amp; </a:t>
            </a:r>
            <a:br>
              <a:rPr lang="en-US" sz="2000" dirty="0"/>
            </a:br>
            <a:r>
              <a:rPr lang="en-US" sz="2000" dirty="0"/>
              <a:t>Security groups</a:t>
            </a:r>
          </a:p>
          <a:p>
            <a:pPr>
              <a:spcBef>
                <a:spcPts val="1200"/>
              </a:spcBef>
            </a:pPr>
            <a:r>
              <a:rPr lang="en-US" sz="2000" dirty="0"/>
              <a:t>Dynamic membership</a:t>
            </a:r>
          </a:p>
          <a:p>
            <a:pPr>
              <a:spcBef>
                <a:spcPts val="1200"/>
              </a:spcBef>
            </a:pPr>
            <a:r>
              <a:rPr lang="en-US" sz="2000" dirty="0"/>
              <a:t>Accessing files</a:t>
            </a:r>
          </a:p>
          <a:p>
            <a:pPr>
              <a:spcBef>
                <a:spcPts val="1200"/>
              </a:spcBef>
            </a:pPr>
            <a:r>
              <a:rPr lang="en-US" sz="2000" dirty="0"/>
              <a:t>Downloading files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228730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8941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8180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gateway to Microsoft 365</a:t>
            </a:r>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a:p>
            <a:endParaRPr lang="en-US" sz="2400" dirty="0"/>
          </a:p>
          <a:p>
            <a:r>
              <a:rPr lang="en-US" sz="2400" dirty="0"/>
              <a:t>Allows for easy traversal of objects and relationships</a:t>
            </a:r>
          </a:p>
        </p:txBody>
      </p:sp>
    </p:spTree>
    <p:extLst>
      <p:ext uri="{BB962C8B-B14F-4D97-AF65-F5344CB8AC3E}">
        <p14:creationId xmlns:p14="http://schemas.microsoft.com/office/powerpoint/2010/main" val="151615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1933836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1368995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1261829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Why integrate with OneDrive file storage in the cloud?</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4370427"/>
          </a:xfrm>
        </p:spPr>
        <p:txBody>
          <a:bodyPr/>
          <a:lstStyle/>
          <a:p>
            <a:r>
              <a:rPr lang="en-US" dirty="0"/>
              <a:t>Tap into billions of files</a:t>
            </a:r>
          </a:p>
          <a:p>
            <a:endParaRPr lang="en-US" dirty="0"/>
          </a:p>
          <a:p>
            <a:r>
              <a:rPr lang="en-US" dirty="0"/>
              <a:t>Store your app's files in a powerful cloud</a:t>
            </a:r>
          </a:p>
          <a:p>
            <a:endParaRPr lang="en-US" dirty="0"/>
          </a:p>
          <a:p>
            <a:r>
              <a:rPr lang="en-US" dirty="0"/>
              <a:t>Bring your app straight to users within OneDrive</a:t>
            </a:r>
          </a:p>
          <a:p>
            <a:endParaRPr lang="en-US" dirty="0"/>
          </a:p>
          <a:p>
            <a:r>
              <a:rPr lang="en-US" dirty="0"/>
              <a:t>Work with content in formats your app understands</a:t>
            </a:r>
          </a:p>
          <a:p>
            <a:endParaRPr lang="en-US" dirty="0"/>
          </a:p>
          <a:p>
            <a:r>
              <a:rPr lang="en-US" dirty="0"/>
              <a:t>Work with file content and metadata without downloading the binary</a:t>
            </a:r>
          </a:p>
          <a:p>
            <a:endParaRPr lang="en-US" dirty="0"/>
          </a:p>
          <a:p>
            <a:r>
              <a:rPr lang="en-US" dirty="0"/>
              <a:t>React to file changes</a:t>
            </a:r>
          </a:p>
          <a:p>
            <a:endParaRPr lang="en-US" dirty="0"/>
          </a:p>
        </p:txBody>
      </p:sp>
    </p:spTree>
    <p:extLst>
      <p:ext uri="{BB962C8B-B14F-4D97-AF65-F5344CB8AC3E}">
        <p14:creationId xmlns:p14="http://schemas.microsoft.com/office/powerpoint/2010/main" val="3644448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purl.org/dc/elements/1.1/"/>
    <ds:schemaRef ds:uri="61b79488-63fd-46f4-b1bf-09cb63d2085e"/>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3893</Words>
  <Application>Microsoft Macintosh PowerPoint</Application>
  <PresentationFormat>Custom</PresentationFormat>
  <Paragraphs>324</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Segoe UI</vt:lpstr>
      <vt:lpstr>Segoe UI Light</vt:lpstr>
      <vt:lpstr>Segoe UI Semibold</vt:lpstr>
      <vt:lpstr>Segoe UI Semilight</vt:lpstr>
      <vt:lpstr>Wingdings</vt:lpstr>
      <vt:lpstr>Office 365 PPT Template - 2017</vt:lpstr>
      <vt:lpstr>Accessing Files with Microsoft Graph</vt:lpstr>
      <vt:lpstr>Overview</vt:lpstr>
      <vt:lpstr>Microsoft 365 Platform</vt:lpstr>
      <vt:lpstr>Microsoft Graph Gateway to your data in the Microsoft-cloud  </vt:lpstr>
      <vt:lpstr>Microsoft Graph, gateway to Microsoft 365</vt:lpstr>
      <vt:lpstr>Accessing the Microsoft Graph</vt:lpstr>
      <vt:lpstr>Authentication Options</vt:lpstr>
      <vt:lpstr>Microsoft Account + Azure AD</vt:lpstr>
      <vt:lpstr>Why integrate with OneDrive file storage in the cloud?</vt:lpstr>
      <vt:lpstr>Microsoft Graph Files resource</vt:lpstr>
      <vt:lpstr>Accessing a user’s OneDrive</vt:lpstr>
      <vt:lpstr>Accessing a user’s OneDrive – Microsoft Graph .NET SDK</vt:lpstr>
      <vt:lpstr>Accessing files for users, groups &amp; SharePoint sites</vt:lpstr>
      <vt:lpstr>Required permissions for working with files &amp; OneDrive</vt:lpstr>
      <vt:lpstr>Downloading files from OneDrive</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Connell</dc:creator>
  <cp:lastModifiedBy/>
  <cp:revision>1</cp:revision>
  <dcterms:created xsi:type="dcterms:W3CDTF">2019-11-15T19:32:22Z</dcterms:created>
  <dcterms:modified xsi:type="dcterms:W3CDTF">2019-12-18T17:58:18Z</dcterms:modified>
</cp:coreProperties>
</file>